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69" r:id="rId4"/>
    <p:sldId id="270" r:id="rId5"/>
    <p:sldId id="271" r:id="rId6"/>
    <p:sldId id="258" r:id="rId7"/>
    <p:sldId id="264" r:id="rId8"/>
    <p:sldId id="259" r:id="rId9"/>
    <p:sldId id="272" r:id="rId10"/>
    <p:sldId id="268" r:id="rId11"/>
    <p:sldId id="260" r:id="rId12"/>
    <p:sldId id="265" r:id="rId13"/>
    <p:sldId id="266" r:id="rId14"/>
    <p:sldId id="273" r:id="rId15"/>
    <p:sldId id="26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3" r:id="rId33"/>
    <p:sldId id="292" r:id="rId34"/>
    <p:sldId id="291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222222"/>
    <a:srgbClr val="1A1A1A"/>
    <a:srgbClr val="1D1D1D"/>
    <a:srgbClr val="2B2B2B"/>
    <a:srgbClr val="19191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3361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232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7BBDE-E80E-1841-9C0B-C5D06FD209F9}" type="datetimeFigureOut">
              <a:rPr lang="en-US" smtClean="0"/>
              <a:t>12/2/11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E80E-60CF-604A-A5B6-F32254C98E5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B3642-D7E7-5649-8E91-4DA17396A0A9}" type="datetimeFigureOut">
              <a:rPr lang="en-US" smtClean="0"/>
              <a:t>12/2/11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3C4EA-EE84-1446-8D26-C9757E643F7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>
                <a:alpha val="9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12/6/11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9400" y="6508750"/>
            <a:ext cx="3517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A.Hart</a:t>
            </a:r>
            <a:r>
              <a:rPr lang="en-US" dirty="0" smtClean="0"/>
              <a:t> - AGU Fall Meeting 2011, San Francisco, CA.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130FF01F-D7BE-C941-BF1C-BE8B65674C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ppleMyungjo"/>
          <a:ea typeface="AppleMyungjo"/>
          <a:cs typeface="AppleMyungj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90000"/>
        <a:buFont typeface="Wingdings" charset="2"/>
        <a:buChar char=""/>
        <a:defRPr sz="3200" kern="1200">
          <a:solidFill>
            <a:schemeClr val="bg1"/>
          </a:solidFill>
          <a:effectLst/>
          <a:latin typeface="+mn-lt"/>
          <a:ea typeface="AppleMyungjo"/>
          <a:cs typeface="AppleMyungj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FFFFFF"/>
          </a:solidFill>
          <a:latin typeface="+mn-lt"/>
          <a:ea typeface="AppleMyungjo"/>
          <a:cs typeface="AppleMyungj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+mn-lt"/>
          <a:ea typeface="AppleMyungjo"/>
          <a:cs typeface="AppleMyungj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+mn-lt"/>
          <a:ea typeface="AppleMyungjo"/>
          <a:cs typeface="AppleMyungj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FFFFFF"/>
          </a:solidFill>
          <a:latin typeface="+mn-lt"/>
          <a:ea typeface="AppleMyungjo"/>
          <a:cs typeface="AppleMyungj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5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525067"/>
            <a:ext cx="9144000" cy="2963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724386"/>
            <a:ext cx="9144000" cy="2963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655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Reusable Framework for Regional Climate Model Evaluation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1186"/>
          </a:xfrm>
        </p:spPr>
        <p:txBody>
          <a:bodyPr>
            <a:normAutofit/>
          </a:bodyPr>
          <a:lstStyle/>
          <a:p>
            <a:r>
              <a:rPr lang="en-US" sz="1700" dirty="0" smtClean="0">
                <a:solidFill>
                  <a:srgbClr val="FFFFFF"/>
                </a:solidFill>
              </a:rPr>
              <a:t>Andrew F. Hart, Cameron E. </a:t>
            </a:r>
            <a:r>
              <a:rPr lang="en-US" sz="1700" dirty="0" err="1" smtClean="0">
                <a:solidFill>
                  <a:srgbClr val="FFFFFF"/>
                </a:solidFill>
              </a:rPr>
              <a:t>Goodale</a:t>
            </a:r>
            <a:r>
              <a:rPr lang="en-US" sz="1700" dirty="0">
                <a:solidFill>
                  <a:srgbClr val="FFFFFF"/>
                </a:solidFill>
              </a:rPr>
              <a:t>,</a:t>
            </a:r>
            <a:r>
              <a:rPr lang="en-US" sz="1700" dirty="0" smtClean="0">
                <a:solidFill>
                  <a:srgbClr val="FFFFFF"/>
                </a:solidFill>
              </a:rPr>
              <a:t> Chris A. </a:t>
            </a:r>
            <a:r>
              <a:rPr lang="en-US" sz="1700" dirty="0" err="1" smtClean="0">
                <a:solidFill>
                  <a:srgbClr val="FFFFFF"/>
                </a:solidFill>
              </a:rPr>
              <a:t>Mattmann</a:t>
            </a:r>
            <a:r>
              <a:rPr lang="en-US" sz="1700" dirty="0">
                <a:solidFill>
                  <a:srgbClr val="FFFFFF"/>
                </a:solidFill>
              </a:rPr>
              <a:t>,</a:t>
            </a:r>
            <a:r>
              <a:rPr lang="en-US" sz="1700" dirty="0" smtClean="0">
                <a:solidFill>
                  <a:srgbClr val="FFFFFF"/>
                </a:solidFill>
              </a:rPr>
              <a:t> Peter Lean, </a:t>
            </a:r>
            <a:r>
              <a:rPr lang="en-US" sz="1700" dirty="0" err="1" smtClean="0">
                <a:solidFill>
                  <a:srgbClr val="FFFFFF"/>
                </a:solidFill>
              </a:rPr>
              <a:t>Jinwon</a:t>
            </a:r>
            <a:r>
              <a:rPr lang="en-US" sz="1700" dirty="0" smtClean="0">
                <a:solidFill>
                  <a:srgbClr val="FFFFFF"/>
                </a:solidFill>
              </a:rPr>
              <a:t> Kim, Paul </a:t>
            </a:r>
            <a:r>
              <a:rPr lang="en-US" sz="1700" dirty="0" err="1" smtClean="0">
                <a:solidFill>
                  <a:srgbClr val="FFFFFF"/>
                </a:solidFill>
              </a:rPr>
              <a:t>Zimdars</a:t>
            </a:r>
            <a:r>
              <a:rPr lang="en-US" sz="1700" dirty="0">
                <a:solidFill>
                  <a:srgbClr val="FFFFFF"/>
                </a:solidFill>
              </a:rPr>
              <a:t>,</a:t>
            </a:r>
            <a:r>
              <a:rPr lang="en-US" sz="1700" dirty="0" smtClean="0">
                <a:solidFill>
                  <a:srgbClr val="FFFFFF"/>
                </a:solidFill>
              </a:rPr>
              <a:t> Duane E. </a:t>
            </a:r>
            <a:r>
              <a:rPr lang="en-US" sz="1700" dirty="0" err="1" smtClean="0">
                <a:solidFill>
                  <a:srgbClr val="FFFFFF"/>
                </a:solidFill>
              </a:rPr>
              <a:t>Waliser</a:t>
            </a:r>
            <a:r>
              <a:rPr lang="en-US" sz="1700" dirty="0">
                <a:solidFill>
                  <a:srgbClr val="FFFFFF"/>
                </a:solidFill>
              </a:rPr>
              <a:t>,</a:t>
            </a:r>
            <a:r>
              <a:rPr lang="en-US" sz="1700" dirty="0" smtClean="0">
                <a:solidFill>
                  <a:srgbClr val="FFFFFF"/>
                </a:solidFill>
              </a:rPr>
              <a:t> Daniel J. Crichton</a:t>
            </a:r>
          </a:p>
        </p:txBody>
      </p:sp>
      <p:pic>
        <p:nvPicPr>
          <p:cNvPr id="4" name="Picture 3" descr="1360686_67621523.jpg"/>
          <p:cNvPicPr>
            <a:picLocks noChangeAspect="1"/>
          </p:cNvPicPr>
          <p:nvPr/>
        </p:nvPicPr>
        <p:blipFill>
          <a:blip r:embed="rId2"/>
          <a:srcRect t="65340"/>
          <a:stretch>
            <a:fillRect/>
          </a:stretch>
        </p:blipFill>
        <p:spPr>
          <a:xfrm>
            <a:off x="-1" y="4800600"/>
            <a:ext cx="9144001" cy="2105164"/>
          </a:xfrm>
          <a:prstGeom prst="rect">
            <a:avLst/>
          </a:prstGeom>
        </p:spPr>
      </p:pic>
      <p:pic>
        <p:nvPicPr>
          <p:cNvPr id="6" name="Picture 5" descr="1360686_67621523.jpg"/>
          <p:cNvPicPr>
            <a:picLocks noChangeAspect="1"/>
          </p:cNvPicPr>
          <p:nvPr/>
        </p:nvPicPr>
        <p:blipFill>
          <a:blip r:embed="rId2"/>
          <a:srcRect t="8416" b="62850"/>
          <a:stretch>
            <a:fillRect/>
          </a:stretch>
        </p:blipFill>
        <p:spPr>
          <a:xfrm>
            <a:off x="-1" y="0"/>
            <a:ext cx="9144000" cy="17451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8800" y="6550223"/>
            <a:ext cx="3848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AGU Fall Meeting, 06.Dec.2011. San Francisco, CA.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0" name="Snip Single Corner Rectangle 9"/>
          <p:cNvSpPr/>
          <p:nvPr/>
        </p:nvSpPr>
        <p:spPr>
          <a:xfrm flipV="1">
            <a:off x="-53620" y="-25402"/>
            <a:ext cx="2949220" cy="719668"/>
          </a:xfrm>
          <a:prstGeom prst="snip1Rect">
            <a:avLst>
              <a:gd name="adj" fmla="val 19020"/>
            </a:avLst>
          </a:prstGeom>
          <a:solidFill>
            <a:schemeClr val="bg1">
              <a:alpha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JPL_logo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alphaModFix amt="88000"/>
          </a:blip>
          <a:stretch>
            <a:fillRect/>
          </a:stretch>
        </p:blipFill>
        <p:spPr>
          <a:xfrm>
            <a:off x="127002" y="110067"/>
            <a:ext cx="1168400" cy="478735"/>
          </a:xfrm>
          <a:prstGeom prst="rect">
            <a:avLst/>
          </a:prstGeom>
        </p:spPr>
      </p:pic>
      <p:pic>
        <p:nvPicPr>
          <p:cNvPr id="12" name="Picture 11" descr="Screen shot 2011-12-01 at 6.19.18 PM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1F4F8"/>
              </a:clrFrom>
              <a:clrTo>
                <a:srgbClr val="F1F4F8">
                  <a:alpha val="0"/>
                </a:srgbClr>
              </a:clrTo>
            </a:clrChange>
            <a:alphaModFix amt="69000"/>
          </a:blip>
          <a:stretch>
            <a:fillRect/>
          </a:stretch>
        </p:blipFill>
        <p:spPr>
          <a:xfrm>
            <a:off x="1371600" y="55410"/>
            <a:ext cx="1237200" cy="57572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5" descr="wrm-badge.png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 bwMode="auto">
          <a:xfrm>
            <a:off x="3810000" y="4521186"/>
            <a:ext cx="1412875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76000"/>
          </a:blip>
          <a:srcRect l="55549" b="49807"/>
          <a:stretch>
            <a:fillRect/>
          </a:stretch>
        </p:blipFill>
        <p:spPr>
          <a:xfrm>
            <a:off x="-228600" y="-156355"/>
            <a:ext cx="9695026" cy="7255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1994967"/>
            <a:ext cx="9144000" cy="1015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096567"/>
            <a:ext cx="9144000" cy="2924160"/>
          </a:xfrm>
          <a:prstGeom prst="rect">
            <a:avLst/>
          </a:prstGeom>
          <a:gradFill flip="none" rotWithShape="1">
            <a:gsLst>
              <a:gs pos="0">
                <a:srgbClr val="222222"/>
              </a:gs>
              <a:gs pos="100000">
                <a:srgbClr val="2B2B2B">
                  <a:alpha val="8800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6559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RCMES System Goals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1186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How will the Regional Climate Model Evaluation System change the status </a:t>
            </a:r>
            <a:r>
              <a:rPr lang="en-US" sz="2000" dirty="0">
                <a:solidFill>
                  <a:srgbClr val="FFFFFF"/>
                </a:solidFill>
              </a:rPr>
              <a:t>q</a:t>
            </a:r>
            <a:r>
              <a:rPr lang="en-US" sz="2000" dirty="0" smtClean="0">
                <a:solidFill>
                  <a:srgbClr val="FFFFFF"/>
                </a:solidFill>
              </a:rPr>
              <a:t>uo?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 lnSpcReduction="10000"/>
          </a:bodyPr>
          <a:lstStyle/>
          <a:p>
            <a:r>
              <a:rPr lang="en-US" sz="2700" dirty="0" smtClean="0">
                <a:cs typeface="ＭＳ Ｐゴシック" charset="-128"/>
              </a:rPr>
              <a:t>Normalize the formats and metadata models of the observational datasets</a:t>
            </a:r>
            <a:r>
              <a:rPr lang="en-US" sz="2700" dirty="0" smtClean="0"/>
              <a:t/>
            </a:r>
            <a:br>
              <a:rPr lang="en-US" sz="2700" dirty="0" smtClean="0"/>
            </a:br>
            <a:endParaRPr lang="en-US" sz="2700" dirty="0" smtClean="0"/>
          </a:p>
          <a:p>
            <a:r>
              <a:rPr lang="en-US" sz="2700" dirty="0" smtClean="0">
                <a:cs typeface="ＭＳ Ｐゴシック" charset="-128"/>
              </a:rPr>
              <a:t>Support the ability to scale as additional dat</a:t>
            </a:r>
            <a:r>
              <a:rPr lang="en-US" sz="2700" dirty="0" smtClean="0">
                <a:cs typeface="ＭＳ Ｐゴシック" charset="-128"/>
              </a:rPr>
              <a:t>asets are </a:t>
            </a:r>
            <a:r>
              <a:rPr lang="en-US" sz="2700" dirty="0" smtClean="0">
                <a:cs typeface="ＭＳ Ｐゴシック" charset="-128"/>
              </a:rPr>
              <a:t>identified for inclusion</a:t>
            </a:r>
          </a:p>
          <a:p>
            <a:pPr lvl="1"/>
            <a:endParaRPr lang="en-US" sz="2700" dirty="0" smtClean="0"/>
          </a:p>
          <a:p>
            <a:r>
              <a:rPr lang="en-US" sz="2700" dirty="0" smtClean="0">
                <a:cs typeface="ＭＳ Ｐゴシック" charset="-128"/>
              </a:rPr>
              <a:t>Provide the community with model evaluation tools that integrate with the observational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6000"/>
          </a:blip>
          <a:srcRect l="55549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Goals...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 lnSpcReduction="10000"/>
          </a:bodyPr>
          <a:lstStyle/>
          <a:p>
            <a:r>
              <a:rPr lang="en-US" sz="2700" dirty="0" smtClean="0"/>
              <a:t>Reduce redundant code generation (ad-hoc development of common routines)</a:t>
            </a:r>
          </a:p>
          <a:p>
            <a:endParaRPr lang="en-US" sz="2700" dirty="0" smtClean="0"/>
          </a:p>
          <a:p>
            <a:r>
              <a:rPr lang="en-US" sz="2700" dirty="0" smtClean="0"/>
              <a:t>Provide programmatic access to the data store and support common output formats</a:t>
            </a:r>
          </a:p>
          <a:p>
            <a:endParaRPr lang="en-US" sz="2700" dirty="0" smtClean="0"/>
          </a:p>
          <a:p>
            <a:r>
              <a:rPr lang="en-US" sz="2700" dirty="0" smtClean="0"/>
              <a:t>Provide user-friendly configuration wizards for common tasks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6000"/>
          </a:blip>
          <a:srcRect l="55549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Goals...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83350"/>
            <a:ext cx="2133600" cy="365125"/>
          </a:xfrm>
        </p:spPr>
        <p:txBody>
          <a:bodyPr/>
          <a:lstStyle/>
          <a:p>
            <a:r>
              <a:rPr lang="en-US" dirty="0" smtClean="0"/>
              <a:t>12/6/11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83350"/>
            <a:ext cx="2133600" cy="365125"/>
          </a:xfrm>
        </p:spPr>
        <p:txBody>
          <a:bodyPr/>
          <a:lstStyle/>
          <a:p>
            <a:fld id="{130FF01F-D7BE-C941-BF1C-BE8B65674CF1}" type="slidenum">
              <a:rPr lang="en-US" smtClean="0"/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819400" y="6483350"/>
            <a:ext cx="3517900" cy="365125"/>
          </a:xfrm>
        </p:spPr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204475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b="1" dirty="0" smtClean="0">
                <a:cs typeface="ＭＳ Ｐゴシック" charset="-128"/>
              </a:rPr>
              <a:t> “Reduce the time and effort required to perform regional model-to-data comparisons”</a:t>
            </a:r>
            <a:endParaRPr lang="en-US" sz="27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6000"/>
          </a:blip>
          <a:srcRect l="55549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Goals...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25077" y="3949646"/>
            <a:ext cx="4212097" cy="2044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AppleMyungjo"/>
                <a:cs typeface="ＭＳ Ｐゴシック" charset="-128"/>
              </a:rPr>
              <a:t> “Free scientists to focus on their science, not data management.”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AppleMyungjo"/>
              <a:cs typeface="AppleMyungjo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t="14461" r="-24222" b="3898"/>
          <a:stretch>
            <a:fillRect/>
          </a:stretch>
        </p:blipFill>
        <p:spPr>
          <a:xfrm>
            <a:off x="-307846" y="-242004"/>
            <a:ext cx="12141868" cy="7381444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bliqueTopLeft">
              <a:rot lat="0" lon="0" rev="0"/>
            </a:camera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0" y="1994967"/>
            <a:ext cx="9144000" cy="1015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096567"/>
            <a:ext cx="9144000" cy="2924160"/>
          </a:xfrm>
          <a:prstGeom prst="rect">
            <a:avLst/>
          </a:prstGeom>
          <a:gradFill flip="none" rotWithShape="1">
            <a:gsLst>
              <a:gs pos="0">
                <a:srgbClr val="222222"/>
              </a:gs>
              <a:gs pos="100000">
                <a:srgbClr val="2B2B2B">
                  <a:alpha val="8800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6559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RCMES System Architecture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1186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How is the Regional Climate Model Evaluation System designed to meet its goals?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Two complementary systems: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RCMED – Scalable data store for observational data from multiple sources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RCMET – Client toolkit for interacting with RCMED to do model-to-</a:t>
            </a:r>
            <a:r>
              <a:rPr lang="en-US" dirty="0" err="1" smtClean="0"/>
              <a:t>obs</a:t>
            </a:r>
            <a:r>
              <a:rPr lang="en-US" dirty="0" smtClean="0"/>
              <a:t>. comparisons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r="20857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Architecture...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r="20857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System Overview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Architecture...</a:t>
            </a:r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 flipH="1" flipV="1">
            <a:off x="762000" y="2070098"/>
            <a:ext cx="7251700" cy="4164883"/>
          </a:xfrm>
          <a:prstGeom prst="snip1Rect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53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1" descr="Screen shot 2011-05-22 at 12.37.05 PM.png"/>
          <p:cNvPicPr>
            <a:picLocks noChangeAspect="1"/>
          </p:cNvPicPr>
          <p:nvPr/>
        </p:nvPicPr>
        <p:blipFill>
          <a:blip r:embed="rId3"/>
          <a:srcRect t="-7181" b="-7181"/>
          <a:stretch>
            <a:fillRect/>
          </a:stretch>
        </p:blipFill>
        <p:spPr bwMode="auto">
          <a:xfrm>
            <a:off x="911044" y="2009396"/>
            <a:ext cx="6979868" cy="431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16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RCMED: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Scalable container for decades of observations from multiple sources, aligned to a </a:t>
            </a:r>
            <a:r>
              <a:rPr lang="en-US" i="1" dirty="0" smtClean="0"/>
              <a:t>common data model</a:t>
            </a:r>
          </a:p>
          <a:p>
            <a:pPr>
              <a:spcAft>
                <a:spcPts val="600"/>
              </a:spcAft>
              <a:buNone/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Optimized for regional climate modeling query characteristics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r="20857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Architecture...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RCMED Data Model: </a:t>
            </a:r>
            <a:br>
              <a:rPr lang="en-US" dirty="0" smtClean="0"/>
            </a:b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sz="2700" dirty="0" smtClean="0"/>
          </a:p>
          <a:p>
            <a:pPr>
              <a:spcAft>
                <a:spcPts val="600"/>
              </a:spcAft>
            </a:pPr>
            <a:endParaRPr lang="en-US" sz="2700" dirty="0" smtClean="0"/>
          </a:p>
          <a:p>
            <a:pPr>
              <a:spcAft>
                <a:spcPts val="600"/>
              </a:spcAft>
            </a:pPr>
            <a:r>
              <a:rPr lang="en-US" sz="2700" dirty="0" smtClean="0"/>
              <a:t>Every observational measurement becomes a data point anchored in space and time, linked to the parameter being observed, the granule of origin, and the dataset.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r="20857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Architecture...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 flipH="1" flipV="1">
            <a:off x="315218" y="1964128"/>
            <a:ext cx="5768871" cy="2894824"/>
          </a:xfrm>
          <a:prstGeom prst="snip1Rect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53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m-model-hl.png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457200" y="2079856"/>
            <a:ext cx="5499889" cy="264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sz="3857" dirty="0" smtClean="0"/>
              <a:t>RCMED Data Ingestion</a:t>
            </a:r>
            <a:br>
              <a:rPr lang="en-US" sz="3857" dirty="0" smtClean="0"/>
            </a:br>
            <a:r>
              <a:rPr lang="en-US" sz="3484" dirty="0" smtClean="0"/>
              <a:t/>
            </a:r>
            <a:br>
              <a:rPr lang="en-US" sz="3484" dirty="0" smtClean="0"/>
            </a:br>
            <a:endParaRPr lang="en-US" sz="3484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Data points are extracted and loaded into parameter-specific databases indexed by a master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r="20857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Architecture...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 flipH="1" flipV="1">
            <a:off x="304800" y="1993896"/>
            <a:ext cx="8610600" cy="3111504"/>
          </a:xfrm>
          <a:prstGeom prst="snip1Rect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53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m-model-h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12112"/>
            <a:ext cx="8305800" cy="283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Science Rationale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System Goals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System Architecture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Supporting Reuse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Applications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Contact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4572678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2703" dirty="0" smtClean="0"/>
              <a:t>RCMED Query API</a:t>
            </a:r>
            <a:br>
              <a:rPr lang="en-US" sz="2703" dirty="0" smtClean="0"/>
            </a:br>
            <a:r>
              <a:rPr lang="en-US" sz="2703" dirty="0" smtClean="0"/>
              <a:t/>
            </a:r>
            <a:br>
              <a:rPr lang="en-US" sz="2703" dirty="0" smtClean="0"/>
            </a:br>
            <a:endParaRPr lang="en-US" sz="2703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sz="2500" dirty="0" smtClean="0"/>
              <a:t>Users interact with RCMED via a powerful Query API which hides the complexity of data access.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r="20857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Architecture...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 flipH="1" flipV="1">
            <a:off x="304800" y="1803394"/>
            <a:ext cx="8610600" cy="3606806"/>
          </a:xfrm>
          <a:prstGeom prst="snip1Rect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53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m-model-h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199" y="1917816"/>
            <a:ext cx="8363643" cy="334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RCMET: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Python-based client toolkit for interacting with RCMED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Browser-based wizard interface for performing configurable processing tasks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Common algorithms for model-to-observational data comparisons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r="20857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Architecture...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000" dirty="0" smtClean="0"/>
              <a:t>RCMET aims to: </a:t>
            </a:r>
            <a:endParaRPr lang="en-US" sz="3000" dirty="0" smtClean="0">
              <a:cs typeface="ＭＳ Ｐゴシック" charset="-128"/>
            </a:endParaRPr>
          </a:p>
          <a:p>
            <a:r>
              <a:rPr lang="en-US" sz="3000" dirty="0" smtClean="0">
                <a:cs typeface="ＭＳ Ｐゴシック" charset="-128"/>
              </a:rPr>
              <a:t>Facilitate streamlined access and use of the RCMED</a:t>
            </a:r>
          </a:p>
          <a:p>
            <a:r>
              <a:rPr lang="en-US" sz="3000" dirty="0" smtClean="0">
                <a:cs typeface="ＭＳ Ｐゴシック" charset="-128"/>
              </a:rPr>
              <a:t>Reduce the time required to conduct a model evaluation exercise</a:t>
            </a:r>
            <a:endParaRPr lang="en-US" sz="3000" dirty="0" smtClean="0"/>
          </a:p>
          <a:p>
            <a:r>
              <a:rPr lang="en-US" sz="3000" dirty="0" smtClean="0">
                <a:cs typeface="ＭＳ Ｐゴシック" charset="-128"/>
              </a:rPr>
              <a:t>Standardize computational tasks</a:t>
            </a:r>
            <a:endParaRPr lang="en-US" sz="3000" dirty="0" smtClean="0">
              <a:cs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r="20857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Architecture...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941" dirty="0" smtClean="0"/>
              <a:t>RCMET Toolkit Stack:</a:t>
            </a:r>
          </a:p>
          <a:p>
            <a:pPr>
              <a:spcAft>
                <a:spcPts val="600"/>
              </a:spcAft>
            </a:pPr>
            <a:r>
              <a:rPr lang="en-US" sz="2941" dirty="0" smtClean="0"/>
              <a:t>Web-based evaluation configuration interface</a:t>
            </a:r>
          </a:p>
          <a:p>
            <a:pPr>
              <a:spcAft>
                <a:spcPts val="600"/>
              </a:spcAft>
            </a:pPr>
            <a:r>
              <a:rPr lang="en-US" sz="2941" dirty="0" smtClean="0"/>
              <a:t>Python API for task orchestration</a:t>
            </a:r>
          </a:p>
          <a:p>
            <a:pPr>
              <a:spcAft>
                <a:spcPts val="600"/>
              </a:spcAft>
            </a:pPr>
            <a:r>
              <a:rPr lang="en-US" sz="2941" dirty="0" smtClean="0"/>
              <a:t>Libraries for common processing tasks</a:t>
            </a:r>
          </a:p>
          <a:p>
            <a:pPr>
              <a:spcAft>
                <a:spcPts val="600"/>
              </a:spcAft>
            </a:pPr>
            <a:r>
              <a:rPr lang="en-US" sz="2941" dirty="0" smtClean="0"/>
              <a:t>Transparent interaction with RCMED</a:t>
            </a:r>
          </a:p>
          <a:p>
            <a:pPr>
              <a:spcAft>
                <a:spcPts val="600"/>
              </a:spcAft>
            </a:pPr>
            <a:endParaRPr lang="en-US" sz="2541" dirty="0" smtClean="0"/>
          </a:p>
          <a:p>
            <a:pPr>
              <a:spcAft>
                <a:spcPts val="600"/>
              </a:spcAft>
            </a:pPr>
            <a:endParaRPr lang="en-US" sz="294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</a:blip>
          <a:srcRect l="34692" r="20857"/>
          <a:stretch>
            <a:fillRect/>
          </a:stretch>
        </p:blipFill>
        <p:spPr>
          <a:xfrm>
            <a:off x="0" y="0"/>
            <a:ext cx="4572677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System Architecture...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 flipH="1" flipV="1">
            <a:off x="381000" y="1295400"/>
            <a:ext cx="3962400" cy="4953000"/>
          </a:xfrm>
          <a:prstGeom prst="snip1Rect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53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m-model-h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8366" y="1370013"/>
            <a:ext cx="3768014" cy="475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rcRect l="12794" r="13513"/>
          <a:stretch>
            <a:fillRect/>
          </a:stretch>
        </p:blipFill>
        <p:spPr>
          <a:xfrm>
            <a:off x="-228601" y="-171450"/>
            <a:ext cx="9609667" cy="7207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1994967"/>
            <a:ext cx="9144000" cy="1015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096567"/>
            <a:ext cx="9144000" cy="2924160"/>
          </a:xfrm>
          <a:prstGeom prst="rect">
            <a:avLst/>
          </a:prstGeom>
          <a:gradFill flip="none" rotWithShape="1">
            <a:gsLst>
              <a:gs pos="0">
                <a:srgbClr val="222222"/>
              </a:gs>
              <a:gs pos="100000">
                <a:srgbClr val="2B2B2B">
                  <a:alpha val="8800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6559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Supporting Reuse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1186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How does the Regional Climate Model Evaluation System provide a path to greater software reuse?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700" dirty="0" smtClean="0"/>
              <a:t>Reuse is a key motivation for the development of the RCMES</a:t>
            </a:r>
            <a:endParaRPr lang="en-US" sz="2700" dirty="0" smtClean="0">
              <a:cs typeface="ＭＳ Ｐゴシック" charset="-128"/>
            </a:endParaRPr>
          </a:p>
          <a:p>
            <a:r>
              <a:rPr lang="en-US" sz="2700" dirty="0" smtClean="0">
                <a:cs typeface="ＭＳ Ｐゴシック" charset="-128"/>
              </a:rPr>
              <a:t>“Reduce the time required to conduct a model evaluation exercise”</a:t>
            </a:r>
            <a:endParaRPr lang="en-US" sz="2700" dirty="0" smtClean="0"/>
          </a:p>
          <a:p>
            <a:r>
              <a:rPr lang="en-US" sz="2700" dirty="0" smtClean="0">
                <a:cs typeface="ＭＳ Ｐゴシック" charset="-128"/>
              </a:rPr>
              <a:t>Tools and services to standardize data access and computational tasks</a:t>
            </a:r>
          </a:p>
          <a:p>
            <a:r>
              <a:rPr lang="en-US" sz="2700" dirty="0" smtClean="0">
                <a:cs typeface="ＭＳ Ｐゴシック" charset="-128"/>
              </a:rPr>
              <a:t>Minimize need for ad-hoc </a:t>
            </a:r>
            <a:r>
              <a:rPr lang="en-US" sz="2700" dirty="0" smtClean="0">
                <a:cs typeface="ＭＳ Ｐゴシック" charset="-128"/>
              </a:rPr>
              <a:t>solutions that don’t scale</a:t>
            </a:r>
            <a:r>
              <a:rPr lang="en-US" sz="2700" dirty="0" smtClean="0">
                <a:cs typeface="ＭＳ Ｐゴシック" charset="-128"/>
              </a:rPr>
              <a:t>.</a:t>
            </a:r>
            <a:endParaRPr lang="en-US" sz="2700" dirty="0" smtClean="0">
              <a:cs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40816" r="22444"/>
          <a:stretch>
            <a:fillRect/>
          </a:stretch>
        </p:blipFill>
        <p:spPr>
          <a:xfrm>
            <a:off x="0" y="-20854"/>
            <a:ext cx="4572677" cy="687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Supporting Reuse...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700" dirty="0" smtClean="0"/>
              <a:t>RCMES is built on open source software:</a:t>
            </a:r>
            <a:endParaRPr lang="en-US" sz="2700" dirty="0" smtClean="0">
              <a:cs typeface="ＭＳ Ｐゴシック" charset="-128"/>
            </a:endParaRPr>
          </a:p>
          <a:p>
            <a:r>
              <a:rPr lang="en-US" sz="2700" dirty="0" smtClean="0">
                <a:cs typeface="ＭＳ Ｐゴシック" charset="-128"/>
              </a:rPr>
              <a:t>Apache OODT</a:t>
            </a:r>
          </a:p>
          <a:p>
            <a:pPr lvl="1"/>
            <a:r>
              <a:rPr lang="en-US" sz="2500" dirty="0" smtClean="0">
                <a:cs typeface="ＭＳ Ｐゴシック" charset="-128"/>
              </a:rPr>
              <a:t>Metadata extraction and manipulation</a:t>
            </a:r>
          </a:p>
          <a:p>
            <a:r>
              <a:rPr lang="en-US" sz="2700" dirty="0" err="1" smtClean="0">
                <a:cs typeface="ＭＳ Ｐゴシック" charset="-128"/>
              </a:rPr>
              <a:t>MySQL</a:t>
            </a:r>
            <a:endParaRPr lang="en-US" sz="2700" dirty="0" smtClean="0">
              <a:cs typeface="ＭＳ Ｐゴシック" charset="-128"/>
            </a:endParaRPr>
          </a:p>
          <a:p>
            <a:pPr lvl="1"/>
            <a:r>
              <a:rPr lang="en-US" sz="2500" dirty="0" smtClean="0">
                <a:cs typeface="ＭＳ Ｐゴシック" charset="-128"/>
              </a:rPr>
              <a:t>Data </a:t>
            </a:r>
            <a:r>
              <a:rPr lang="en-US" sz="2500" dirty="0" smtClean="0">
                <a:cs typeface="ＭＳ Ｐゴシック" charset="-128"/>
              </a:rPr>
              <a:t>and metadata registration &amp; cataloging</a:t>
            </a:r>
          </a:p>
          <a:p>
            <a:r>
              <a:rPr lang="en-US" sz="2700" dirty="0" smtClean="0">
                <a:cs typeface="ＭＳ Ｐゴシック" charset="-128"/>
              </a:rPr>
              <a:t>Apache </a:t>
            </a:r>
            <a:r>
              <a:rPr lang="en-US" sz="2700" dirty="0" err="1" smtClean="0">
                <a:cs typeface="ＭＳ Ｐゴシック" charset="-128"/>
              </a:rPr>
              <a:t>Hadoop</a:t>
            </a:r>
            <a:r>
              <a:rPr lang="en-US" sz="2700" dirty="0" smtClean="0">
                <a:cs typeface="ＭＳ Ｐゴシック" charset="-128"/>
              </a:rPr>
              <a:t> + HDFS</a:t>
            </a:r>
          </a:p>
          <a:p>
            <a:pPr lvl="1"/>
            <a:r>
              <a:rPr lang="en-US" sz="2500" dirty="0" smtClean="0">
                <a:cs typeface="ＭＳ Ｐゴシック" charset="-128"/>
              </a:rPr>
              <a:t>Elastic scalability and processing horsepower</a:t>
            </a:r>
          </a:p>
          <a:p>
            <a:endParaRPr lang="en-US" sz="3000" dirty="0" smtClean="0">
              <a:cs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40816" r="22444"/>
          <a:stretch>
            <a:fillRect/>
          </a:stretch>
        </p:blipFill>
        <p:spPr>
          <a:xfrm>
            <a:off x="0" y="-20854"/>
            <a:ext cx="4572677" cy="687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Supporting Reuse...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 flipH="1" flipV="1">
            <a:off x="2636947" y="2102074"/>
            <a:ext cx="1600200" cy="1492030"/>
          </a:xfrm>
          <a:prstGeom prst="snip1Rect">
            <a:avLst>
              <a:gd name="adj" fmla="val 27449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1-12-01 at 10.58.54 PM.png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693676" y="2165354"/>
            <a:ext cx="1476676" cy="1352550"/>
          </a:xfrm>
          <a:prstGeom prst="rect">
            <a:avLst/>
          </a:prstGeom>
        </p:spPr>
      </p:pic>
      <p:sp>
        <p:nvSpPr>
          <p:cNvPr id="8" name="Snip Single Corner Rectangle 7"/>
          <p:cNvSpPr/>
          <p:nvPr/>
        </p:nvSpPr>
        <p:spPr>
          <a:xfrm flipH="1" flipV="1">
            <a:off x="1132421" y="5276534"/>
            <a:ext cx="3104726" cy="797579"/>
          </a:xfrm>
          <a:prstGeom prst="snip1Rect">
            <a:avLst>
              <a:gd name="adj" fmla="val 31365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adoopelephant_rgb1.jp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164174" y="5310802"/>
            <a:ext cx="3048000" cy="722376"/>
          </a:xfrm>
          <a:prstGeom prst="rect">
            <a:avLst/>
          </a:prstGeom>
        </p:spPr>
      </p:pic>
      <p:sp>
        <p:nvSpPr>
          <p:cNvPr id="9" name="Snip Single Corner Rectangle 8"/>
          <p:cNvSpPr/>
          <p:nvPr/>
        </p:nvSpPr>
        <p:spPr>
          <a:xfrm flipH="1" flipV="1">
            <a:off x="2636947" y="3799421"/>
            <a:ext cx="1600200" cy="1244600"/>
          </a:xfrm>
          <a:prstGeom prst="snip1Rect">
            <a:avLst>
              <a:gd name="adj" fmla="val 27449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1-12-01 at 10.58.54 PM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2693676" y="3862919"/>
            <a:ext cx="1476676" cy="1104902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26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700" dirty="0" smtClean="0"/>
              <a:t>RCME </a:t>
            </a:r>
            <a:r>
              <a:rPr lang="en-US" sz="2700" i="1" dirty="0" smtClean="0"/>
              <a:t>is</a:t>
            </a:r>
            <a:r>
              <a:rPr lang="en-US" sz="2700" dirty="0" smtClean="0"/>
              <a:t> open source software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RCMET is a freely-available software toolkit that anyone can modify and improve</a:t>
            </a:r>
          </a:p>
          <a:p>
            <a:pPr>
              <a:spcAft>
                <a:spcPts val="600"/>
              </a:spcAft>
            </a:pPr>
            <a:r>
              <a:rPr lang="en-US" sz="2700" dirty="0" smtClean="0">
                <a:cs typeface="ＭＳ Ｐゴシック" charset="-128"/>
              </a:rPr>
              <a:t>RCMED is a public data resource for </a:t>
            </a:r>
            <a:r>
              <a:rPr lang="en-US" sz="2700" dirty="0" smtClean="0">
                <a:cs typeface="ＭＳ Ｐゴシック" charset="-128"/>
              </a:rPr>
              <a:t>obs. data optimized for the needs of the regional climate modeling community</a:t>
            </a:r>
            <a:endParaRPr lang="en-US" sz="2700" dirty="0" smtClean="0">
              <a:cs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40816" r="22444"/>
          <a:stretch>
            <a:fillRect/>
          </a:stretch>
        </p:blipFill>
        <p:spPr>
          <a:xfrm>
            <a:off x="0" y="-20854"/>
            <a:ext cx="4572677" cy="687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Supporting Reuse...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1" y="-171450"/>
            <a:ext cx="9609667" cy="7207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1994967"/>
            <a:ext cx="9144000" cy="1015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096567"/>
            <a:ext cx="9144000" cy="2924160"/>
          </a:xfrm>
          <a:prstGeom prst="rect">
            <a:avLst/>
          </a:prstGeom>
          <a:gradFill flip="none" rotWithShape="1">
            <a:gsLst>
              <a:gs pos="0">
                <a:srgbClr val="222222"/>
              </a:gs>
              <a:gs pos="100000">
                <a:srgbClr val="2B2B2B">
                  <a:alpha val="8800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6559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RCMES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1186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How is the Regional Climate Model Evaluation System being used in the real world?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919" dirty="0" smtClean="0"/>
              <a:t>RCMES is a research effort that is still in its early stages</a:t>
            </a:r>
            <a:endParaRPr lang="en-US" sz="2919" dirty="0" smtClean="0">
              <a:cs typeface="ＭＳ Ｐゴシック" charset="-128"/>
            </a:endParaRPr>
          </a:p>
          <a:p>
            <a:pPr>
              <a:spcAft>
                <a:spcPts val="600"/>
              </a:spcAft>
            </a:pPr>
            <a:r>
              <a:rPr lang="en-US" sz="2919" dirty="0" smtClean="0">
                <a:cs typeface="ＭＳ Ｐゴシック" charset="-128"/>
              </a:rPr>
              <a:t>Much of the RCMES software is just becoming publicly available</a:t>
            </a:r>
            <a:endParaRPr lang="en-US" sz="2700" dirty="0" smtClean="0">
              <a:cs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17631" r="32442"/>
          <a:stretch>
            <a:fillRect/>
          </a:stretch>
        </p:blipFill>
        <p:spPr>
          <a:xfrm>
            <a:off x="0" y="0"/>
            <a:ext cx="4572677" cy="6868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72000"/>
          </a:blip>
          <a:srcRect r="50059"/>
          <a:stretch>
            <a:fillRect/>
          </a:stretch>
        </p:blipFill>
        <p:spPr>
          <a:xfrm rot="5400000">
            <a:off x="1138447" y="-1147553"/>
            <a:ext cx="6867104" cy="91440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1994967"/>
            <a:ext cx="9144000" cy="1015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096567"/>
            <a:ext cx="9144000" cy="2924160"/>
          </a:xfrm>
          <a:prstGeom prst="rect">
            <a:avLst/>
          </a:prstGeom>
          <a:gradFill flip="none" rotWithShape="1">
            <a:gsLst>
              <a:gs pos="0">
                <a:srgbClr val="222222"/>
              </a:gs>
              <a:gs pos="100000">
                <a:srgbClr val="2B2B2B">
                  <a:alpha val="8800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6559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RCMES Science Rationale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1186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Why is it important to develop a Regional Climate 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Model Evaluation System?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3168" dirty="0" smtClean="0"/>
              <a:t>CORDEX:</a:t>
            </a:r>
          </a:p>
          <a:p>
            <a:pPr>
              <a:spcAft>
                <a:spcPts val="600"/>
              </a:spcAft>
            </a:pPr>
            <a:r>
              <a:rPr lang="en-US" sz="2919" dirty="0" smtClean="0"/>
              <a:t>Chris </a:t>
            </a:r>
            <a:r>
              <a:rPr lang="en-US" sz="2919" dirty="0" err="1" smtClean="0"/>
              <a:t>Mattmann</a:t>
            </a:r>
            <a:r>
              <a:rPr lang="en-US" sz="2919" dirty="0" smtClean="0"/>
              <a:t> presented RCMES and held a hands-on demonstration in Trieste, Italy in Mar. 2011</a:t>
            </a:r>
          </a:p>
          <a:p>
            <a:pPr>
              <a:spcAft>
                <a:spcPts val="600"/>
              </a:spcAft>
            </a:pPr>
            <a:r>
              <a:rPr lang="en-US" sz="2919" dirty="0" smtClean="0"/>
              <a:t>Cameron </a:t>
            </a:r>
            <a:r>
              <a:rPr lang="en-US" sz="2919" dirty="0" err="1" smtClean="0"/>
              <a:t>Goodale</a:t>
            </a:r>
            <a:r>
              <a:rPr lang="en-US" sz="2919" dirty="0" smtClean="0"/>
              <a:t> presented RCMES at CORDEX East Asia in </a:t>
            </a:r>
            <a:r>
              <a:rPr lang="en-US" sz="2919" dirty="0" err="1" smtClean="0"/>
              <a:t>Busan</a:t>
            </a:r>
            <a:r>
              <a:rPr lang="en-US" sz="2919" dirty="0" smtClean="0"/>
              <a:t>, South Korea in Oct. 2011</a:t>
            </a:r>
          </a:p>
          <a:p>
            <a:pPr>
              <a:spcAft>
                <a:spcPts val="600"/>
              </a:spcAft>
            </a:pPr>
            <a:r>
              <a:rPr lang="en-US" sz="2919" dirty="0" smtClean="0"/>
              <a:t>JPL and the University of Cape Town, South Africa are exploring the use of RCMES to support CORDEX Africa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17631" r="32442"/>
          <a:stretch>
            <a:fillRect/>
          </a:stretch>
        </p:blipFill>
        <p:spPr>
          <a:xfrm>
            <a:off x="0" y="0"/>
            <a:ext cx="4572677" cy="6868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Applications...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919" dirty="0" smtClean="0"/>
              <a:t>JPL/UCLA JIFRESSE: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RCMES is currently used to support research at the UCLA Joint Institute for Regional Earth System Science and Engineering.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17631" r="32442"/>
          <a:stretch>
            <a:fillRect/>
          </a:stretch>
        </p:blipFill>
        <p:spPr>
          <a:xfrm>
            <a:off x="0" y="0"/>
            <a:ext cx="4572677" cy="6868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Applications...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 flipH="1" flipV="1">
            <a:off x="5334000" y="4896070"/>
            <a:ext cx="2717800" cy="1365030"/>
          </a:xfrm>
          <a:prstGeom prst="snip1Rect">
            <a:avLst>
              <a:gd name="adj" fmla="val 27449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1-12-01 at 6.19.1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4965700"/>
            <a:ext cx="2565400" cy="11938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31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919" dirty="0" smtClean="0"/>
              <a:t>JPL/Howard University:</a:t>
            </a:r>
          </a:p>
          <a:p>
            <a:pPr>
              <a:spcAft>
                <a:spcPts val="600"/>
              </a:spcAft>
            </a:pPr>
            <a:r>
              <a:rPr lang="en-US" sz="2700" dirty="0" smtClean="0"/>
              <a:t>RCMES is being used to support doctoral research by Kim Whitehall at Howard University in </a:t>
            </a:r>
            <a:r>
              <a:rPr lang="en-US" sz="2700" dirty="0" err="1" smtClean="0"/>
              <a:t>Washinton</a:t>
            </a:r>
            <a:r>
              <a:rPr lang="en-US" sz="2700" dirty="0" smtClean="0"/>
              <a:t>, D.C.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17631" r="32442"/>
          <a:stretch>
            <a:fillRect/>
          </a:stretch>
        </p:blipFill>
        <p:spPr>
          <a:xfrm>
            <a:off x="0" y="0"/>
            <a:ext cx="4572677" cy="6868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Applications...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 flipH="1" flipV="1">
            <a:off x="5334000" y="5029200"/>
            <a:ext cx="2717800" cy="1066800"/>
          </a:xfrm>
          <a:prstGeom prst="snip1Rect">
            <a:avLst>
              <a:gd name="adj" fmla="val 27449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6200000" scaled="0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1-12-01 at 6.19.1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101994"/>
            <a:ext cx="2565400" cy="92121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32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536700"/>
            <a:ext cx="7721600" cy="381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FFFF"/>
                </a:solidFill>
              </a:rPr>
              <a:t>“The first step is to </a:t>
            </a:r>
            <a:r>
              <a:rPr lang="en-US" sz="2200" b="1" dirty="0">
                <a:solidFill>
                  <a:srgbClr val="FFFFFF"/>
                </a:solidFill>
              </a:rPr>
              <a:t>increase the accessibility of observations</a:t>
            </a: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and high-resolution simulations to a wide range of </a:t>
            </a:r>
            <a:r>
              <a:rPr lang="en-US" sz="2000" dirty="0" smtClean="0">
                <a:solidFill>
                  <a:srgbClr val="FFFFFF"/>
                </a:solidFill>
              </a:rPr>
              <a:t>users…”</a:t>
            </a:r>
          </a:p>
          <a:p>
            <a:pPr>
              <a:defRPr/>
            </a:pPr>
            <a:endParaRPr lang="en-US" sz="2000" dirty="0" smtClean="0">
              <a:solidFill>
                <a:srgbClr val="FFFFFF"/>
              </a:solidFill>
            </a:endParaRPr>
          </a:p>
          <a:p>
            <a:pPr>
              <a:defRPr/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rgbClr val="FFFFFF"/>
                </a:solidFill>
              </a:rPr>
              <a:t>“A second step is to </a:t>
            </a:r>
            <a:r>
              <a:rPr lang="en-US" sz="2200" b="1" dirty="0">
                <a:solidFill>
                  <a:srgbClr val="FFFFFF"/>
                </a:solidFill>
              </a:rPr>
              <a:t>develop an international depository site for model diagnostic tools</a:t>
            </a:r>
            <a:r>
              <a:rPr lang="en-US" sz="2200" b="1" dirty="0" smtClean="0">
                <a:solidFill>
                  <a:srgbClr val="FFFFFF"/>
                </a:solidFill>
              </a:rPr>
              <a:t> … </a:t>
            </a:r>
            <a:r>
              <a:rPr lang="en-US" sz="2200" b="1" dirty="0">
                <a:solidFill>
                  <a:srgbClr val="FFFFFF"/>
                </a:solidFill>
              </a:rPr>
              <a:t>and evaluation metrics</a:t>
            </a:r>
            <a:r>
              <a:rPr lang="en-US" sz="2000" dirty="0">
                <a:solidFill>
                  <a:srgbClr val="FFFFFF"/>
                </a:solidFill>
              </a:rPr>
              <a:t> that would help users assess the reliability of specific aspects of model simulations...</a:t>
            </a:r>
            <a:r>
              <a:rPr lang="en-US" sz="2000" dirty="0" smtClean="0">
                <a:solidFill>
                  <a:srgbClr val="FFFFFF"/>
                </a:solidFill>
              </a:rPr>
              <a:t>”</a:t>
            </a:r>
          </a:p>
          <a:p>
            <a:pPr>
              <a:defRPr/>
            </a:pPr>
            <a:endParaRPr lang="en-US" sz="2000" dirty="0" smtClean="0">
              <a:solidFill>
                <a:srgbClr val="FFFFFF"/>
              </a:solidFill>
            </a:endParaRPr>
          </a:p>
          <a:p>
            <a:pPr lvl="1">
              <a:defRPr/>
            </a:pPr>
            <a:r>
              <a:rPr lang="en-US" sz="2000" i="1" dirty="0" err="1">
                <a:solidFill>
                  <a:srgbClr val="FFFFFF"/>
                </a:solidFill>
              </a:rPr>
              <a:t>Overpeck</a:t>
            </a:r>
            <a:r>
              <a:rPr lang="en-US" sz="2000" i="1" dirty="0">
                <a:solidFill>
                  <a:srgbClr val="FFFFFF"/>
                </a:solidFill>
              </a:rPr>
              <a:t> et al,</a:t>
            </a:r>
            <a:r>
              <a:rPr lang="en-US" sz="2000" i="1" dirty="0" smtClean="0">
                <a:solidFill>
                  <a:srgbClr val="FFFFFF"/>
                </a:solidFill>
              </a:rPr>
              <a:t> </a:t>
            </a:r>
          </a:p>
          <a:p>
            <a:pPr lvl="1">
              <a:defRPr/>
            </a:pPr>
            <a:r>
              <a:rPr lang="en-US" sz="2000" b="1" dirty="0" smtClean="0">
                <a:solidFill>
                  <a:srgbClr val="FFFFFF"/>
                </a:solidFill>
              </a:rPr>
              <a:t>‘Climate </a:t>
            </a:r>
            <a:r>
              <a:rPr lang="en-US" sz="2000" b="1" dirty="0">
                <a:solidFill>
                  <a:srgbClr val="FFFFFF"/>
                </a:solidFill>
              </a:rPr>
              <a:t>Data Challenges in the 21st </a:t>
            </a:r>
            <a:r>
              <a:rPr lang="en-US" sz="2000" b="1" dirty="0" smtClean="0">
                <a:solidFill>
                  <a:srgbClr val="FFFFFF"/>
                </a:solidFill>
              </a:rPr>
              <a:t>Century’</a:t>
            </a:r>
          </a:p>
          <a:p>
            <a:pPr lvl="1">
              <a:defRPr/>
            </a:pPr>
            <a:r>
              <a:rPr lang="en-US" sz="2000" i="1" dirty="0" smtClean="0">
                <a:solidFill>
                  <a:srgbClr val="FFFFFF"/>
                </a:solidFill>
              </a:rPr>
              <a:t>Science, Vol</a:t>
            </a:r>
            <a:r>
              <a:rPr lang="en-US" sz="2000" i="1" dirty="0">
                <a:solidFill>
                  <a:srgbClr val="FFFFFF"/>
                </a:solidFill>
              </a:rPr>
              <a:t>. 331 no. 6018 pp. 700-</a:t>
            </a:r>
            <a:r>
              <a:rPr lang="en-US" sz="2000" i="1" dirty="0" smtClean="0">
                <a:solidFill>
                  <a:srgbClr val="FFFFFF"/>
                </a:solidFill>
              </a:rPr>
              <a:t>702, Feb. 2011. </a:t>
            </a:r>
            <a:endParaRPr lang="en-US" sz="2000" b="1" dirty="0" smtClean="0">
              <a:solidFill>
                <a:srgbClr val="FFFFFF"/>
              </a:solidFill>
            </a:endParaRPr>
          </a:p>
          <a:p>
            <a:pPr lvl="1">
              <a:defRPr/>
            </a:pPr>
            <a:endParaRPr lang="en-US" sz="2000" i="1" dirty="0">
              <a:solidFill>
                <a:srgbClr val="FFFF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33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1" y="-171450"/>
            <a:ext cx="9609667" cy="7207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1994967"/>
            <a:ext cx="9144000" cy="1015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096567"/>
            <a:ext cx="9144000" cy="2924160"/>
          </a:xfrm>
          <a:prstGeom prst="rect">
            <a:avLst/>
          </a:prstGeom>
          <a:gradFill flip="none" rotWithShape="1">
            <a:gsLst>
              <a:gs pos="0">
                <a:srgbClr val="222222"/>
              </a:gs>
              <a:gs pos="100000">
                <a:srgbClr val="2B2B2B">
                  <a:alpha val="8800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6559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More Information: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1186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http://</a:t>
            </a:r>
            <a:r>
              <a:rPr lang="en-US" sz="2000" dirty="0" err="1" smtClean="0">
                <a:solidFill>
                  <a:srgbClr val="FFFFFF"/>
                </a:solidFill>
              </a:rPr>
              <a:t>rcmes.jpl.nasa.gov</a:t>
            </a:r>
            <a:endParaRPr lang="en-US" sz="2000" dirty="0" smtClean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/>
            </a:r>
            <a:br>
              <a:rPr lang="en-US" sz="2000" dirty="0" smtClean="0">
                <a:solidFill>
                  <a:srgbClr val="FFFFFF"/>
                </a:solidFill>
              </a:rPr>
            </a:br>
            <a:r>
              <a:rPr lang="en-US" sz="2000" dirty="0" smtClean="0">
                <a:solidFill>
                  <a:srgbClr val="FFFFFF"/>
                </a:solidFill>
              </a:rPr>
              <a:t>{</a:t>
            </a:r>
            <a:r>
              <a:rPr lang="en-US" sz="2000" dirty="0" err="1" smtClean="0">
                <a:solidFill>
                  <a:srgbClr val="FFFFFF"/>
                </a:solidFill>
              </a:rPr>
              <a:t>ahart,cgoodale,crichton,mattmann}@jpl.nasa.gov</a:t>
            </a:r>
            <a:endParaRPr lang="en-US" sz="2000" dirty="0" smtClean="0">
              <a:solidFill>
                <a:srgbClr val="FFFFFF"/>
              </a:solidFill>
            </a:endParaRPr>
          </a:p>
        </p:txBody>
      </p:sp>
      <p:pic>
        <p:nvPicPr>
          <p:cNvPr id="9" name="Picture 5" descr="wrm-badge.png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3429001" y="537668"/>
            <a:ext cx="2174874" cy="193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12/6/11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34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1" y="-171450"/>
            <a:ext cx="9609667" cy="7207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1994967"/>
            <a:ext cx="9144000" cy="10159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096567"/>
            <a:ext cx="9144000" cy="2924160"/>
          </a:xfrm>
          <a:prstGeom prst="rect">
            <a:avLst/>
          </a:prstGeom>
          <a:gradFill flip="none" rotWithShape="1">
            <a:gsLst>
              <a:gs pos="0">
                <a:srgbClr val="222222"/>
              </a:gs>
              <a:gs pos="100000">
                <a:srgbClr val="2B2B2B">
                  <a:alpha val="88000"/>
                </a:srgb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6559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End.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1186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FF"/>
                </a:solidFill>
              </a:rPr>
              <a:t>Thank you very much for your attention!</a:t>
            </a:r>
          </a:p>
        </p:txBody>
      </p:sp>
      <p:pic>
        <p:nvPicPr>
          <p:cNvPr id="8" name="Picture 5" descr="wrm-badge.png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 bwMode="auto">
          <a:xfrm>
            <a:off x="3429001" y="537668"/>
            <a:ext cx="2174874" cy="193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35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Autofit/>
          </a:bodyPr>
          <a:lstStyle/>
          <a:p>
            <a:r>
              <a:rPr lang="en-US" sz="2500" dirty="0" smtClean="0">
                <a:cs typeface="ＭＳ Ｐゴシック" charset="-128"/>
              </a:rPr>
              <a:t>Increasing interest  in climate models for local, near-term decision support</a:t>
            </a:r>
          </a:p>
          <a:p>
            <a:pPr>
              <a:buNone/>
            </a:pPr>
            <a:endParaRPr lang="en-US" sz="2500" dirty="0" smtClean="0">
              <a:cs typeface="ＭＳ Ｐゴシック" charset="-128"/>
            </a:endParaRPr>
          </a:p>
          <a:p>
            <a:r>
              <a:rPr lang="en-US" sz="2500" dirty="0" smtClean="0">
                <a:cs typeface="ＭＳ Ｐゴシック" charset="-128"/>
              </a:rPr>
              <a:t>New emphasis placed on regional scale and decadal timeframes vs. global, long-term models </a:t>
            </a:r>
          </a:p>
          <a:p>
            <a:endParaRPr lang="en-US" sz="2500" dirty="0" smtClean="0">
              <a:cs typeface="ＭＳ Ｐゴシック" charset="-128"/>
            </a:endParaRPr>
          </a:p>
          <a:p>
            <a:r>
              <a:rPr lang="en-US" sz="2500" dirty="0" smtClean="0">
                <a:cs typeface="ＭＳ Ｐゴシック" charset="-128"/>
              </a:rPr>
              <a:t>Multiple International efforts seeking to provide a better understanding </a:t>
            </a:r>
            <a:r>
              <a:rPr lang="en-US" sz="2500" dirty="0" smtClean="0">
                <a:cs typeface="ＭＳ Ｐゴシック" charset="-128"/>
              </a:rPr>
              <a:t>of Earth’s climate through modeling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 rot="5400000">
            <a:off x="-1151765" y="1142660"/>
            <a:ext cx="6876206" cy="4572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Science Rationale...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521450"/>
            <a:ext cx="2133600" cy="365125"/>
          </a:xfrm>
        </p:spPr>
        <p:txBody>
          <a:bodyPr/>
          <a:lstStyle/>
          <a:p>
            <a:r>
              <a:rPr lang="en-US" dirty="0" smtClean="0"/>
              <a:t>12/6/11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21450"/>
            <a:ext cx="2133600" cy="365125"/>
          </a:xfrm>
        </p:spPr>
        <p:txBody>
          <a:bodyPr/>
          <a:lstStyle/>
          <a:p>
            <a:fld id="{130FF01F-D7BE-C941-BF1C-BE8B65674CF1}" type="slidenum">
              <a:rPr lang="en-US" smtClean="0"/>
              <a:t>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819400" y="6521450"/>
            <a:ext cx="3517900" cy="365125"/>
          </a:xfrm>
        </p:spPr>
        <p:txBody>
          <a:bodyPr/>
          <a:lstStyle/>
          <a:p>
            <a:r>
              <a:rPr lang="en-US" dirty="0" err="1" smtClean="0"/>
              <a:t>A.Hart</a:t>
            </a:r>
            <a:r>
              <a:rPr lang="en-US" dirty="0" smtClean="0"/>
              <a:t> - AGU Fall Meeting 2011, San Francisco, CA.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Autofit/>
          </a:bodyPr>
          <a:lstStyle/>
          <a:p>
            <a:r>
              <a:rPr lang="en-US" sz="2500" dirty="0" smtClean="0">
                <a:cs typeface="ＭＳ Ｐゴシック" charset="-128"/>
              </a:rPr>
              <a:t>Intergovernmental Panel on Climate Change (IPCC)</a:t>
            </a:r>
          </a:p>
          <a:p>
            <a:pPr lvl="1"/>
            <a:r>
              <a:rPr lang="en-US" sz="2100" dirty="0" smtClean="0">
                <a:cs typeface="ＭＳ Ｐゴシック" charset="-128"/>
              </a:rPr>
              <a:t>5</a:t>
            </a:r>
            <a:r>
              <a:rPr lang="en-US" sz="2100" baseline="30000" dirty="0" smtClean="0">
                <a:cs typeface="ＭＳ Ｐゴシック" charset="-128"/>
              </a:rPr>
              <a:t>th</a:t>
            </a:r>
            <a:r>
              <a:rPr lang="en-US" sz="2100" dirty="0" smtClean="0">
                <a:cs typeface="ＭＳ Ｐゴシック" charset="-128"/>
              </a:rPr>
              <a:t> Assessment Report focuses on regional, short-term models</a:t>
            </a:r>
            <a:endParaRPr lang="en-US" sz="2100" dirty="0" smtClean="0">
              <a:cs typeface="ＭＳ Ｐゴシック" charset="-128"/>
            </a:endParaRPr>
          </a:p>
          <a:p>
            <a:pPr>
              <a:buNone/>
            </a:pPr>
            <a:endParaRPr lang="en-US" sz="2500" dirty="0" smtClean="0">
              <a:cs typeface="ＭＳ Ｐゴシック" charset="-128"/>
            </a:endParaRPr>
          </a:p>
          <a:p>
            <a:r>
              <a:rPr lang="en-US" sz="2500" dirty="0" smtClean="0">
                <a:cs typeface="ＭＳ Ｐゴシック" charset="-128"/>
              </a:rPr>
              <a:t>Co-</a:t>
            </a:r>
            <a:r>
              <a:rPr lang="en-US" sz="2500" dirty="0" err="1" smtClean="0">
                <a:cs typeface="ＭＳ Ｐゴシック" charset="-128"/>
              </a:rPr>
              <a:t>ordinated</a:t>
            </a:r>
            <a:r>
              <a:rPr lang="en-US" sz="2500" dirty="0" smtClean="0">
                <a:cs typeface="ＭＳ Ｐゴシック" charset="-128"/>
              </a:rPr>
              <a:t> Regional </a:t>
            </a:r>
            <a:r>
              <a:rPr lang="en-US" sz="2500" dirty="0">
                <a:cs typeface="ＭＳ Ｐゴシック" charset="-128"/>
              </a:rPr>
              <a:t>C</a:t>
            </a:r>
            <a:r>
              <a:rPr lang="en-US" sz="2500" dirty="0" smtClean="0">
                <a:cs typeface="ＭＳ Ｐゴシック" charset="-128"/>
              </a:rPr>
              <a:t>limate </a:t>
            </a:r>
            <a:r>
              <a:rPr lang="en-US" sz="2500" dirty="0">
                <a:cs typeface="ＭＳ Ｐゴシック" charset="-128"/>
              </a:rPr>
              <a:t>D</a:t>
            </a:r>
            <a:r>
              <a:rPr lang="en-US" sz="2500" dirty="0" smtClean="0">
                <a:cs typeface="ＭＳ Ｐゴシック" charset="-128"/>
              </a:rPr>
              <a:t>ownscaling Experiment (CORDEX)</a:t>
            </a:r>
          </a:p>
          <a:p>
            <a:pPr lvl="1"/>
            <a:r>
              <a:rPr lang="en-US" sz="2100" dirty="0" smtClean="0">
                <a:cs typeface="ＭＳ Ｐゴシック" charset="-128"/>
              </a:rPr>
              <a:t>Gridding multiple regional models</a:t>
            </a:r>
          </a:p>
          <a:p>
            <a:pPr lvl="1"/>
            <a:r>
              <a:rPr lang="en-US" sz="2100" dirty="0" smtClean="0">
                <a:cs typeface="ＭＳ Ｐゴシック" charset="-128"/>
              </a:rPr>
              <a:t>Evaluating large models against vast amounts of observations</a:t>
            </a:r>
          </a:p>
          <a:p>
            <a:pPr lvl="1"/>
            <a:r>
              <a:rPr lang="en-US" sz="2100" dirty="0" smtClean="0">
                <a:cs typeface="ＭＳ Ｐゴシック" charset="-128"/>
              </a:rPr>
              <a:t>Computationally intensive</a:t>
            </a:r>
            <a:endParaRPr lang="en-US" sz="2100" dirty="0" smtClean="0">
              <a:cs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 rot="5400000">
            <a:off x="-1151765" y="1142660"/>
            <a:ext cx="6876206" cy="4572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Science Rationale...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Bias Calculation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 rot="5400000">
            <a:off x="-1151765" y="1142660"/>
            <a:ext cx="6876206" cy="4572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Science Use Cases...</a:t>
            </a:r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 flipH="1" flipV="1">
            <a:off x="863600" y="2070100"/>
            <a:ext cx="7150100" cy="4466044"/>
          </a:xfrm>
          <a:prstGeom prst="snip1Rect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53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5" descr="WRF_0809_d01.png"/>
          <p:cNvPicPr>
            <a:picLocks noChangeAspect="1"/>
          </p:cNvPicPr>
          <p:nvPr/>
        </p:nvPicPr>
        <p:blipFill>
          <a:blip r:embed="rId3">
            <a:alphaModFix/>
            <a:lum contrast="6000"/>
          </a:blip>
          <a:srcRect/>
          <a:stretch>
            <a:fillRect/>
          </a:stretch>
        </p:blipFill>
        <p:spPr bwMode="auto">
          <a:xfrm>
            <a:off x="1041399" y="2222500"/>
            <a:ext cx="678326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6" descr="TRMM_0809_d0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1399" y="2222500"/>
            <a:ext cx="67762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7" descr="diff_0809_d0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1399" y="2222501"/>
            <a:ext cx="67762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457200" y="6483350"/>
            <a:ext cx="2133600" cy="365125"/>
          </a:xfrm>
        </p:spPr>
        <p:txBody>
          <a:bodyPr/>
          <a:lstStyle/>
          <a:p>
            <a:r>
              <a:rPr lang="en-US" dirty="0" smtClean="0"/>
              <a:t>12/6/11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553200" y="6483350"/>
            <a:ext cx="2133600" cy="365125"/>
          </a:xfrm>
        </p:spPr>
        <p:txBody>
          <a:bodyPr/>
          <a:lstStyle/>
          <a:p>
            <a:fld id="{130FF01F-D7BE-C941-BF1C-BE8B65674CF1}" type="slidenum">
              <a:rPr lang="en-US" smtClean="0"/>
              <a:t>6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2819400" y="6483350"/>
            <a:ext cx="3517900" cy="365125"/>
          </a:xfrm>
        </p:spPr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Bias Calculation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 rot="5400000">
            <a:off x="-1151765" y="1142660"/>
            <a:ext cx="6876206" cy="4572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Science Use Cases...</a:t>
            </a:r>
            <a:endParaRPr lang="en-US" dirty="0"/>
          </a:p>
        </p:txBody>
      </p:sp>
      <p:sp>
        <p:nvSpPr>
          <p:cNvPr id="7" name="Snip Single Corner Rectangle 6"/>
          <p:cNvSpPr/>
          <p:nvPr/>
        </p:nvSpPr>
        <p:spPr>
          <a:xfrm flipH="1" flipV="1">
            <a:off x="863600" y="2070100"/>
            <a:ext cx="7150100" cy="4466044"/>
          </a:xfrm>
          <a:prstGeom prst="snip1Rect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53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5" descr="WRF_0809_d01.png"/>
          <p:cNvPicPr>
            <a:picLocks noChangeAspect="1"/>
          </p:cNvPicPr>
          <p:nvPr/>
        </p:nvPicPr>
        <p:blipFill>
          <a:blip r:embed="rId3">
            <a:alphaModFix/>
            <a:lum contrast="6000"/>
          </a:blip>
          <a:srcRect/>
          <a:stretch>
            <a:fillRect/>
          </a:stretch>
        </p:blipFill>
        <p:spPr bwMode="auto">
          <a:xfrm>
            <a:off x="1040616" y="2222500"/>
            <a:ext cx="3709183" cy="214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6" descr="TRMM_0809_d0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0077" y="2222500"/>
            <a:ext cx="3746501" cy="227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7" descr="diff_0809_d01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92349" y="4076038"/>
            <a:ext cx="4051301" cy="246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483350"/>
            <a:ext cx="2133600" cy="365125"/>
          </a:xfrm>
        </p:spPr>
        <p:txBody>
          <a:bodyPr/>
          <a:lstStyle/>
          <a:p>
            <a:r>
              <a:rPr lang="en-US" dirty="0" smtClean="0"/>
              <a:t>12/6/11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553200" y="6483350"/>
            <a:ext cx="2133600" cy="365125"/>
          </a:xfrm>
        </p:spPr>
        <p:txBody>
          <a:bodyPr/>
          <a:lstStyle/>
          <a:p>
            <a:fld id="{130FF01F-D7BE-C941-BF1C-BE8B65674CF1}" type="slidenum">
              <a:rPr lang="en-US" smtClean="0"/>
              <a:t>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2819400" y="6483350"/>
            <a:ext cx="3517900" cy="365125"/>
          </a:xfrm>
        </p:spPr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 rot="5400000">
            <a:off x="-1151765" y="1142660"/>
            <a:ext cx="6876206" cy="4572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Area Averaging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Science Use Cases...</a:t>
            </a:r>
            <a:endParaRPr lang="en-US" dirty="0"/>
          </a:p>
        </p:txBody>
      </p:sp>
      <p:sp>
        <p:nvSpPr>
          <p:cNvPr id="5" name="Snip Single Corner Rectangle 4"/>
          <p:cNvSpPr/>
          <p:nvPr/>
        </p:nvSpPr>
        <p:spPr>
          <a:xfrm flipH="1" flipV="1">
            <a:off x="863600" y="2070100"/>
            <a:ext cx="7150100" cy="4466044"/>
          </a:xfrm>
          <a:prstGeom prst="snip1Rect">
            <a:avLst/>
          </a:prstGeom>
          <a:gradFill>
            <a:gsLst>
              <a:gs pos="0">
                <a:schemeClr val="tx1">
                  <a:lumMod val="50000"/>
                  <a:lumOff val="50000"/>
                  <a:alpha val="66000"/>
                </a:schemeClr>
              </a:gs>
              <a:gs pos="100000">
                <a:schemeClr val="tx1">
                  <a:lumMod val="85000"/>
                  <a:lumOff val="15000"/>
                  <a:alpha val="53000"/>
                </a:schemeClr>
              </a:gs>
            </a:gsLst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" descr="subarea.png"/>
          <p:cNvPicPr>
            <a:picLocks noChangeAspect="1"/>
          </p:cNvPicPr>
          <p:nvPr/>
        </p:nvPicPr>
        <p:blipFill>
          <a:blip r:embed="rId3"/>
          <a:srcRect t="19691" r="4390" b="17656"/>
          <a:stretch>
            <a:fillRect/>
          </a:stretch>
        </p:blipFill>
        <p:spPr bwMode="auto">
          <a:xfrm>
            <a:off x="1022349" y="2250877"/>
            <a:ext cx="6840406" cy="410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23"/>
          <p:cNvGrpSpPr>
            <a:grpSpLocks/>
          </p:cNvGrpSpPr>
          <p:nvPr/>
        </p:nvGrpSpPr>
        <p:grpSpPr bwMode="auto">
          <a:xfrm>
            <a:off x="1022349" y="2250877"/>
            <a:ext cx="7013347" cy="4131056"/>
            <a:chOff x="4248843" y="2059747"/>
            <a:chExt cx="4177867" cy="4051299"/>
          </a:xfrm>
        </p:grpSpPr>
        <p:grpSp>
          <p:nvGrpSpPr>
            <p:cNvPr id="20" name="Group 20"/>
            <p:cNvGrpSpPr>
              <a:grpSpLocks/>
            </p:cNvGrpSpPr>
            <p:nvPr/>
          </p:nvGrpSpPr>
          <p:grpSpPr bwMode="auto">
            <a:xfrm>
              <a:off x="4248843" y="2059747"/>
              <a:ext cx="4177867" cy="4021346"/>
              <a:chOff x="5077045" y="673430"/>
              <a:chExt cx="4177866" cy="4021346"/>
            </a:xfrm>
          </p:grpSpPr>
          <p:grpSp>
            <p:nvGrpSpPr>
              <p:cNvPr id="22" name="Group 19"/>
              <p:cNvGrpSpPr>
                <a:grpSpLocks/>
              </p:cNvGrpSpPr>
              <p:nvPr/>
            </p:nvGrpSpPr>
            <p:grpSpPr bwMode="auto">
              <a:xfrm>
                <a:off x="5077045" y="681575"/>
                <a:ext cx="4013201" cy="4013201"/>
                <a:chOff x="5077044" y="681575"/>
                <a:chExt cx="4013201" cy="4013201"/>
              </a:xfrm>
            </p:grpSpPr>
            <p:pic>
              <p:nvPicPr>
                <p:cNvPr id="24" name="Picture 2" descr="ts_mnth_TRMM_d02.png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5077044" y="681575"/>
                  <a:ext cx="4013201" cy="40132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25" name="Group 18"/>
                <p:cNvGrpSpPr>
                  <a:grpSpLocks/>
                </p:cNvGrpSpPr>
                <p:nvPr/>
              </p:nvGrpSpPr>
              <p:grpSpPr bwMode="auto">
                <a:xfrm>
                  <a:off x="7304547" y="2478487"/>
                  <a:ext cx="1693187" cy="644893"/>
                  <a:chOff x="7304547" y="2478487"/>
                  <a:chExt cx="1693187" cy="644893"/>
                </a:xfrm>
              </p:grpSpPr>
              <p:cxnSp>
                <p:nvCxnSpPr>
                  <p:cNvPr id="26" name="Straight Connector 3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7304547" y="2689764"/>
                    <a:ext cx="685800" cy="158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</p:spPr>
              </p:cxnSp>
              <p:cxnSp>
                <p:nvCxnSpPr>
                  <p:cNvPr id="27" name="Straight Connector 4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7304547" y="2934239"/>
                    <a:ext cx="685800" cy="1587"/>
                  </a:xfrm>
                  <a:prstGeom prst="line">
                    <a:avLst/>
                  </a:prstGeom>
                  <a:noFill/>
                  <a:ln w="19050">
                    <a:solidFill>
                      <a:srgbClr val="3366FF"/>
                    </a:solidFill>
                    <a:round/>
                    <a:headEnd/>
                    <a:tailEnd/>
                  </a:ln>
                </p:spPr>
              </p:cxnSp>
              <p:sp>
                <p:nvSpPr>
                  <p:cNvPr id="28" name="Text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946809" y="2478487"/>
                    <a:ext cx="1050925" cy="33201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prstTxWarp prst="textNoShape">
                      <a:avLst/>
                    </a:prstTxWarp>
                    <a:spAutoFit/>
                  </a:bodyPr>
                  <a:lstStyle/>
                  <a:p>
                    <a:pPr eaLnBrk="0" hangingPunct="0"/>
                    <a:r>
                      <a:rPr lang="en-US" sz="1600" dirty="0">
                        <a:solidFill>
                          <a:srgbClr val="FF0000"/>
                        </a:solidFill>
                        <a:latin typeface="Calibri" charset="0"/>
                      </a:rPr>
                      <a:t>WRF d02</a:t>
                    </a:r>
                  </a:p>
                </p:txBody>
              </p:sp>
              <p:sp>
                <p:nvSpPr>
                  <p:cNvPr id="29" name="TextBox 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990347" y="2791363"/>
                    <a:ext cx="800100" cy="33201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prstTxWarp prst="textNoShape">
                      <a:avLst/>
                    </a:prstTxWarp>
                    <a:spAutoFit/>
                  </a:bodyPr>
                  <a:lstStyle/>
                  <a:p>
                    <a:pPr eaLnBrk="0" hangingPunct="0"/>
                    <a:r>
                      <a:rPr lang="en-US" sz="1600">
                        <a:solidFill>
                          <a:srgbClr val="3366FF"/>
                        </a:solidFill>
                        <a:latin typeface="Calibri" charset="0"/>
                      </a:rPr>
                      <a:t>TRMM</a:t>
                    </a:r>
                  </a:p>
                </p:txBody>
              </p:sp>
            </p:grpSp>
          </p:grpSp>
          <p:sp>
            <p:nvSpPr>
              <p:cNvPr id="23" name="TextBox 8"/>
              <p:cNvSpPr txBox="1">
                <a:spLocks noChangeArrowheads="1"/>
              </p:cNvSpPr>
              <p:nvPr/>
            </p:nvSpPr>
            <p:spPr bwMode="auto">
              <a:xfrm>
                <a:off x="5435544" y="673430"/>
                <a:ext cx="3819367" cy="3018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1400" dirty="0">
                    <a:solidFill>
                      <a:srgbClr val="000000"/>
                    </a:solidFill>
                    <a:latin typeface="Calibri" charset="0"/>
                  </a:rPr>
                  <a:t>Area mean accumulated precipitation within box</a:t>
                </a:r>
              </a:p>
            </p:txBody>
          </p:sp>
        </p:grpSp>
        <p:sp>
          <p:nvSpPr>
            <p:cNvPr id="21" name="TextBox 22"/>
            <p:cNvSpPr txBox="1">
              <a:spLocks noChangeArrowheads="1"/>
            </p:cNvSpPr>
            <p:nvPr/>
          </p:nvSpPr>
          <p:spPr bwMode="auto">
            <a:xfrm>
              <a:off x="6628272" y="5748845"/>
              <a:ext cx="1066085" cy="362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dirty="0">
                  <a:latin typeface="Calibri" charset="0"/>
                </a:rPr>
                <a:t>(days)</a:t>
              </a:r>
            </a:p>
          </p:txBody>
        </p:sp>
      </p:grp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>
          <a:xfrm>
            <a:off x="457200" y="6483350"/>
            <a:ext cx="2133600" cy="365125"/>
          </a:xfrm>
        </p:spPr>
        <p:txBody>
          <a:bodyPr/>
          <a:lstStyle/>
          <a:p>
            <a:r>
              <a:rPr lang="en-US" dirty="0" smtClean="0"/>
              <a:t>12/6/11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6553200" y="6483350"/>
            <a:ext cx="2133600" cy="365125"/>
          </a:xfrm>
        </p:spPr>
        <p:txBody>
          <a:bodyPr/>
          <a:lstStyle/>
          <a:p>
            <a:fld id="{130FF01F-D7BE-C941-BF1C-BE8B65674CF1}" type="slidenum">
              <a:rPr lang="en-US" smtClean="0"/>
              <a:t>8</a:t>
            </a:fld>
            <a:endParaRPr lang="en-US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>
          <a:xfrm>
            <a:off x="2819400" y="6483350"/>
            <a:ext cx="3517900" cy="365125"/>
          </a:xfrm>
        </p:spPr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677" y="1269946"/>
            <a:ext cx="4364497" cy="5266198"/>
          </a:xfrm>
        </p:spPr>
        <p:txBody>
          <a:bodyPr>
            <a:noAutofit/>
          </a:bodyPr>
          <a:lstStyle/>
          <a:p>
            <a:r>
              <a:rPr lang="en-US" sz="2700" dirty="0" smtClean="0">
                <a:cs typeface="ＭＳ Ｐゴシック" charset="-128"/>
              </a:rPr>
              <a:t>Data Identification</a:t>
            </a:r>
          </a:p>
          <a:p>
            <a:pPr lvl="1"/>
            <a:r>
              <a:rPr lang="en-US" sz="2400" dirty="0" smtClean="0">
                <a:cs typeface="ＭＳ Ｐゴシック" charset="-128"/>
              </a:rPr>
              <a:t>Finding the right observational data to use</a:t>
            </a:r>
          </a:p>
          <a:p>
            <a:endParaRPr lang="en-US" dirty="0" smtClean="0">
              <a:cs typeface="ＭＳ Ｐゴシック" charset="-128"/>
            </a:endParaRPr>
          </a:p>
          <a:p>
            <a:r>
              <a:rPr lang="en-US" sz="2700" dirty="0" smtClean="0">
                <a:cs typeface="ＭＳ Ｐゴシック" charset="-128"/>
              </a:rPr>
              <a:t>Data Preparation</a:t>
            </a:r>
          </a:p>
          <a:p>
            <a:pPr lvl="1"/>
            <a:r>
              <a:rPr lang="en-US" sz="2400" dirty="0" smtClean="0">
                <a:cs typeface="ＭＳ Ｐゴシック" charset="-128"/>
              </a:rPr>
              <a:t>Acquiring and formatting data for comparison</a:t>
            </a:r>
            <a:endParaRPr lang="en-US" sz="2400" dirty="0" smtClean="0">
              <a:cs typeface="ＭＳ Ｐゴシック" charset="-128"/>
            </a:endParaRPr>
          </a:p>
          <a:p>
            <a:endParaRPr lang="en-US" dirty="0" smtClean="0">
              <a:cs typeface="ＭＳ Ｐゴシック" charset="-128"/>
            </a:endParaRPr>
          </a:p>
          <a:p>
            <a:r>
              <a:rPr lang="en-US" sz="2700" dirty="0" smtClean="0">
                <a:cs typeface="ＭＳ Ｐゴシック" charset="-128"/>
              </a:rPr>
              <a:t>Data Processing</a:t>
            </a:r>
          </a:p>
          <a:p>
            <a:pPr lvl="1"/>
            <a:r>
              <a:rPr lang="en-US" sz="2400" dirty="0" smtClean="0">
                <a:cs typeface="ＭＳ Ｐゴシック" charset="-128"/>
              </a:rPr>
              <a:t>Reliable, repeatable computation at scale</a:t>
            </a:r>
            <a:endParaRPr lang="en-US" sz="2400" dirty="0" smtClean="0">
              <a:cs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72000"/>
          </a:blip>
          <a:stretch>
            <a:fillRect/>
          </a:stretch>
        </p:blipFill>
        <p:spPr>
          <a:xfrm rot="5400000">
            <a:off x="-1151765" y="1142660"/>
            <a:ext cx="6876206" cy="4572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Science Rationale...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12/6/11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FF01F-D7BE-C941-BF1C-BE8B65674CF1}" type="slidenum">
              <a:rPr lang="en-US" smtClean="0"/>
              <a:t>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A.Hart - AGU Fall Meeting 2011, San Francisco, CA.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1609</Words>
  <Application>Microsoft Macintosh PowerPoint</Application>
  <PresentationFormat>On-screen Show (4:3)</PresentationFormat>
  <Paragraphs>257</Paragraphs>
  <Slides>35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A Reusable Framework for Regional Climate Model Evaluation</vt:lpstr>
      <vt:lpstr>Index</vt:lpstr>
      <vt:lpstr>RCMES Science Rationale</vt:lpstr>
      <vt:lpstr>Science Rationale...</vt:lpstr>
      <vt:lpstr>Science Rationale...</vt:lpstr>
      <vt:lpstr>Science Use Cases...</vt:lpstr>
      <vt:lpstr>Science Use Cases...</vt:lpstr>
      <vt:lpstr>Science Use Cases...</vt:lpstr>
      <vt:lpstr>Science Rationale...</vt:lpstr>
      <vt:lpstr>RCMES System Goals</vt:lpstr>
      <vt:lpstr>System Goals...</vt:lpstr>
      <vt:lpstr>System Goals...</vt:lpstr>
      <vt:lpstr>System Goals...</vt:lpstr>
      <vt:lpstr>RCMES System Architecture</vt:lpstr>
      <vt:lpstr>System Architecture...</vt:lpstr>
      <vt:lpstr>System Architecture...</vt:lpstr>
      <vt:lpstr>System Architecture...</vt:lpstr>
      <vt:lpstr>System Architecture...</vt:lpstr>
      <vt:lpstr>System Architecture...</vt:lpstr>
      <vt:lpstr>System Architecture...</vt:lpstr>
      <vt:lpstr>System Architecture...</vt:lpstr>
      <vt:lpstr>System Architecture...</vt:lpstr>
      <vt:lpstr>System Architecture...</vt:lpstr>
      <vt:lpstr>Supporting Reuse</vt:lpstr>
      <vt:lpstr>Supporting Reuse...</vt:lpstr>
      <vt:lpstr>Supporting Reuse...</vt:lpstr>
      <vt:lpstr>Supporting Reuse...</vt:lpstr>
      <vt:lpstr>RCMES Applications</vt:lpstr>
      <vt:lpstr>Applications...</vt:lpstr>
      <vt:lpstr>Applications...</vt:lpstr>
      <vt:lpstr>Applications...</vt:lpstr>
      <vt:lpstr>Applications...</vt:lpstr>
      <vt:lpstr>Slide 33</vt:lpstr>
      <vt:lpstr>More Information:</vt:lpstr>
      <vt:lpstr>End.</vt:lpstr>
    </vt:vector>
  </TitlesOfParts>
  <Company>JPL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Regional Climate Model Evaluation System</dc:title>
  <dc:creator>ahart</dc:creator>
  <cp:lastModifiedBy>ahart</cp:lastModifiedBy>
  <cp:revision>27</cp:revision>
  <dcterms:created xsi:type="dcterms:W3CDTF">2011-12-01T22:12:02Z</dcterms:created>
  <dcterms:modified xsi:type="dcterms:W3CDTF">2011-12-02T19:06:01Z</dcterms:modified>
</cp:coreProperties>
</file>